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1d0968a4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1d0968a4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61d0968a4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61d0968a4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1d0968a4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1d0968a4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61d0968a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61d0968a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1d0968a4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1d0968a4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61d0968a4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61d0968a4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61d0968a4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61d0968a4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1d0968a4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1d0968a4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1d0968a4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1d0968a4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61d0968a4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61d0968a4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0a682fd7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0a682fd7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1d0968a4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1d0968a4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61e36ff6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61e36ff6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61e36ff6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61e36ff6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61e36ff68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61e36ff68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1e36ff68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1e36ff68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61e36ff68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61e36ff68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1e36ff68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1e36ff68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1e36ff68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61e36ff68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1e36ff68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1e36ff68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1e36ff68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1e36ff68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1d0968a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1d0968a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1e36ff68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1e36ff68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1e36ff68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61e36ff6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1e36ff68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61e36ff68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61e36ff68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61e36ff68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61e36ff68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61e36ff68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61e36ff68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61e36ff68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1e36ff68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1e36ff6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1e36ff68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61e36ff68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61e36ff68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61e36ff6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61e36ff68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61e36ff68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1d0968a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1d0968a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1e36ff68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1e36ff68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1e36ff68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61e36ff68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61e36ff68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61e36ff68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1e36ff6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61e36ff6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1d0968a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1d0968a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61d0968a4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61d0968a4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61d0968a4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61d0968a4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1d0968a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1d0968a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1d0968a4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1d0968a4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t/>
            </a:r>
            <a:endParaRPr/>
          </a:p>
          <a:p>
            <a:pPr indent="0" lvl="0" marL="0" rtl="0" algn="ctr">
              <a:spcBef>
                <a:spcPts val="0"/>
              </a:spcBef>
              <a:spcAft>
                <a:spcPts val="0"/>
              </a:spcAft>
              <a:buClr>
                <a:schemeClr val="dk1"/>
              </a:buClr>
              <a:buSzPts val="990"/>
              <a:buFont typeface="Arial"/>
              <a:buNone/>
            </a:pPr>
            <a:r>
              <a:t/>
            </a:r>
            <a:endParaRPr/>
          </a:p>
          <a:p>
            <a:pPr indent="0" lvl="0" marL="0" rtl="0" algn="ctr">
              <a:spcBef>
                <a:spcPts val="0"/>
              </a:spcBef>
              <a:spcAft>
                <a:spcPts val="0"/>
              </a:spcAft>
              <a:buClr>
                <a:schemeClr val="dk1"/>
              </a:buClr>
              <a:buSzPts val="990"/>
              <a:buFont typeface="Arial"/>
              <a:buNone/>
            </a:pPr>
            <a:r>
              <a:rPr lang="en"/>
              <a:t>Mobile Forensics</a:t>
            </a:r>
            <a:endParaRPr/>
          </a:p>
          <a:p>
            <a:pPr indent="0" lvl="0" marL="0" rtl="0" algn="ctr">
              <a:spcBef>
                <a:spcPts val="0"/>
              </a:spcBef>
              <a:spcAft>
                <a:spcPts val="0"/>
              </a:spcAft>
              <a:buNone/>
            </a:pPr>
            <a:r>
              <a:rPr lang="en"/>
              <a:t>Lecture 9</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Protocol Buffers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Messages</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To create a ProtoBuf message, we must first create an appropriate template. This template is usually saved in a file with the extension .proto.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file is set up and used alongside another programming language such as Python.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data (or user data) can be added using the same scheme (Field assignments: Type, Name, Tag) and then sent internally or externally over the wire.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Services</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Protocol Buffers are not just about messages but also services. For this reason, we need a service description.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It describes the interface of the methods offered via the service.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If we want to create an RPC service using a proto buffer, then the service must be given a name under which it can later be called once.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4"/>
          <p:cNvPicPr preferRelativeResize="0"/>
          <p:nvPr/>
        </p:nvPicPr>
        <p:blipFill>
          <a:blip r:embed="rId3">
            <a:alphaModFix/>
          </a:blip>
          <a:stretch>
            <a:fillRect/>
          </a:stretch>
        </p:blipFill>
        <p:spPr>
          <a:xfrm>
            <a:off x="1142163" y="2803988"/>
            <a:ext cx="6943725" cy="98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5"/>
          <p:cNvPicPr preferRelativeResize="0"/>
          <p:nvPr/>
        </p:nvPicPr>
        <p:blipFill>
          <a:blip r:embed="rId3">
            <a:alphaModFix/>
          </a:blip>
          <a:stretch>
            <a:fillRect/>
          </a:stretch>
        </p:blipFill>
        <p:spPr>
          <a:xfrm>
            <a:off x="1087041" y="0"/>
            <a:ext cx="7087569"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Proto File</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start by creating a .proto file.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file as the key or legend to the data we will see on a mobile device.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.proto file is not included with the binary, with a few exceptions. </a:t>
            </a:r>
            <a:endParaRPr/>
          </a:p>
        </p:txBody>
      </p:sp>
      <p:pic>
        <p:nvPicPr>
          <p:cNvPr id="139" name="Google Shape;139;p26"/>
          <p:cNvPicPr preferRelativeResize="0"/>
          <p:nvPr/>
        </p:nvPicPr>
        <p:blipFill>
          <a:blip r:embed="rId3">
            <a:alphaModFix/>
          </a:blip>
          <a:stretch>
            <a:fillRect/>
          </a:stretch>
        </p:blipFill>
        <p:spPr>
          <a:xfrm>
            <a:off x="2630575" y="3518450"/>
            <a:ext cx="3639101" cy="154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Define the Syntax</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Google made Protocol Buffers public in 2008. In 2016 Google published Protocol Buffers 3. Since there is a different version, we have to identify which version of Protocol Buffers will be used. So, the first line of code needs to state this. Version 3 is used in these examples, as shown below.</a:t>
            </a:r>
            <a:endParaRPr/>
          </a:p>
          <a:p>
            <a:pPr indent="0" lvl="0" marL="0" rtl="0" algn="l">
              <a:spcBef>
                <a:spcPts val="120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2314863" y="2858338"/>
            <a:ext cx="3438525" cy="771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Message Type</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the message needs to be defined or named. This "message" is a code term that refers to the data and is not confused with terms chat or SMS text messages. The name should reflect the type of message based on content. The term address book should define our Protocol Buffer just fine. When using two words they use CamelCase and form one word i.e. addressBook or AddressBook, as shown below.</a:t>
            </a:r>
            <a:endParaRPr/>
          </a:p>
          <a:p>
            <a:pPr indent="0" lvl="0" marL="0" rtl="0" algn="l">
              <a:spcBef>
                <a:spcPts val="1200"/>
              </a:spcBef>
              <a:spcAft>
                <a:spcPts val="1200"/>
              </a:spcAft>
              <a:buNone/>
            </a:pPr>
            <a:r>
              <a:t/>
            </a:r>
            <a:endParaRPr/>
          </a:p>
        </p:txBody>
      </p:sp>
      <p:pic>
        <p:nvPicPr>
          <p:cNvPr id="153" name="Google Shape;153;p28"/>
          <p:cNvPicPr preferRelativeResize="0"/>
          <p:nvPr/>
        </p:nvPicPr>
        <p:blipFill>
          <a:blip r:embed="rId3">
            <a:alphaModFix/>
          </a:blip>
          <a:stretch>
            <a:fillRect/>
          </a:stretch>
        </p:blipFill>
        <p:spPr>
          <a:xfrm>
            <a:off x="3248863" y="2986925"/>
            <a:ext cx="3419475" cy="194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Fields</a:t>
            </a:r>
            <a:endParaRPr/>
          </a:p>
        </p:txBody>
      </p:sp>
      <p:sp>
        <p:nvSpPr>
          <p:cNvPr id="159" name="Google Shape;15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create the first property, we need to know the type of data [int32], followed by property name [thread] and then identify it as the sequential property. Fields identify these data characteristics through Field Type, Field Name, and a Field Tag (or also called a Field Number). This is where we define the class characteristics that will be used. We consider what information would we want to know about, for example, a:</a:t>
            </a:r>
            <a:endParaRPr/>
          </a:p>
        </p:txBody>
      </p:sp>
      <p:pic>
        <p:nvPicPr>
          <p:cNvPr id="160" name="Google Shape;160;p29"/>
          <p:cNvPicPr preferRelativeResize="0"/>
          <p:nvPr/>
        </p:nvPicPr>
        <p:blipFill>
          <a:blip r:embed="rId3">
            <a:alphaModFix/>
          </a:blip>
          <a:stretch>
            <a:fillRect/>
          </a:stretch>
        </p:blipFill>
        <p:spPr>
          <a:xfrm>
            <a:off x="2289638" y="3007963"/>
            <a:ext cx="2581275" cy="122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Scalar Values</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message is normally composed of a number of different scalar values.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Each value is assigned to a particular type.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Looking at an SQLite database table definition, we will find terms such as Integer, Boolean, Float, and String.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1"/>
          <p:cNvPicPr preferRelativeResize="0"/>
          <p:nvPr/>
        </p:nvPicPr>
        <p:blipFill>
          <a:blip r:embed="rId3">
            <a:alphaModFix/>
          </a:blip>
          <a:stretch>
            <a:fillRect/>
          </a:stretch>
        </p:blipFill>
        <p:spPr>
          <a:xfrm>
            <a:off x="3355196" y="184875"/>
            <a:ext cx="3845607"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a Protocol Buffer?</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Protocol Buffer provides a format for taking compiled data (many different languages/platforms supported) and serializing it by turning it into bytes represented in decimal values.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makes the data smaller and faster to send over the wire. We call this serialization in computer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2"/>
          <p:cNvPicPr preferRelativeResize="0"/>
          <p:nvPr/>
        </p:nvPicPr>
        <p:blipFill>
          <a:blip r:embed="rId3">
            <a:alphaModFix/>
          </a:blip>
          <a:stretch>
            <a:fillRect/>
          </a:stretch>
        </p:blipFill>
        <p:spPr>
          <a:xfrm>
            <a:off x="2532601" y="0"/>
            <a:ext cx="4515798"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The Schema Defintion</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Protocol Buffer defines the Object (type of data and position). </a:t>
            </a:r>
            <a:endParaRPr/>
          </a:p>
          <a:p>
            <a:pPr indent="-342900" lvl="0" marL="457200" rtl="0" algn="l">
              <a:spcBef>
                <a:spcPts val="0"/>
              </a:spcBef>
              <a:spcAft>
                <a:spcPts val="0"/>
              </a:spcAft>
              <a:buSzPts val="1800"/>
              <a:buChar char="●"/>
            </a:pPr>
            <a:r>
              <a:rPr lang="en"/>
              <a:t>Not the actual data or user data. The actual data will be coded in Python or another language format. </a:t>
            </a:r>
            <a:endParaRPr/>
          </a:p>
          <a:p>
            <a:pPr indent="-342900" lvl="0" marL="457200" rtl="0" algn="l">
              <a:spcBef>
                <a:spcPts val="0"/>
              </a:spcBef>
              <a:spcAft>
                <a:spcPts val="0"/>
              </a:spcAft>
              <a:buSzPts val="1800"/>
              <a:buChar char="●"/>
            </a:pPr>
            <a:r>
              <a:rPr lang="en"/>
              <a:t>However, the type of data that will go into these fields needs to be defined. </a:t>
            </a:r>
            <a:endParaRPr/>
          </a:p>
          <a:p>
            <a:pPr indent="-342900" lvl="0" marL="457200" rtl="0" algn="l">
              <a:spcBef>
                <a:spcPts val="0"/>
              </a:spcBef>
              <a:spcAft>
                <a:spcPts val="0"/>
              </a:spcAft>
              <a:buSzPts val="1800"/>
              <a:buChar char="●"/>
            </a:pPr>
            <a:r>
              <a:rPr lang="en"/>
              <a:t>Protocol Buffers use fields. There are three types of fields:</a:t>
            </a:r>
            <a:endParaRPr/>
          </a:p>
          <a:p>
            <a:pPr indent="0" lvl="0" marL="457200" rtl="0" algn="l">
              <a:spcBef>
                <a:spcPts val="1200"/>
              </a:spcBef>
              <a:spcAft>
                <a:spcPts val="1200"/>
              </a:spcAft>
              <a:buNone/>
            </a:pPr>
            <a:r>
              <a:t/>
            </a:r>
            <a:endParaRPr/>
          </a:p>
        </p:txBody>
      </p:sp>
      <p:pic>
        <p:nvPicPr>
          <p:cNvPr id="187" name="Google Shape;187;p33"/>
          <p:cNvPicPr preferRelativeResize="0"/>
          <p:nvPr/>
        </p:nvPicPr>
        <p:blipFill>
          <a:blip r:embed="rId3">
            <a:alphaModFix/>
          </a:blip>
          <a:stretch>
            <a:fillRect/>
          </a:stretch>
        </p:blipFill>
        <p:spPr>
          <a:xfrm>
            <a:off x="2350150" y="3004025"/>
            <a:ext cx="2855351" cy="1041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Field Type</a:t>
            </a:r>
            <a:endParaRPr/>
          </a:p>
        </p:txBody>
      </p:sp>
      <p:sp>
        <p:nvSpPr>
          <p:cNvPr id="193" name="Google Shape;19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field type uses the scalar values to define the type of data like integer, string, or bool. </a:t>
            </a:r>
            <a:endParaRPr/>
          </a:p>
          <a:p>
            <a:pPr indent="0" lvl="0" marL="457200" rtl="0" algn="l">
              <a:spcBef>
                <a:spcPts val="1200"/>
              </a:spcBef>
              <a:spcAft>
                <a:spcPts val="1200"/>
              </a:spcAft>
              <a:buNone/>
            </a:pPr>
            <a:r>
              <a:t/>
            </a:r>
            <a:endParaRPr/>
          </a:p>
        </p:txBody>
      </p:sp>
      <p:pic>
        <p:nvPicPr>
          <p:cNvPr id="194" name="Google Shape;194;p34"/>
          <p:cNvPicPr preferRelativeResize="0"/>
          <p:nvPr/>
        </p:nvPicPr>
        <p:blipFill>
          <a:blip r:embed="rId3">
            <a:alphaModFix/>
          </a:blip>
          <a:stretch>
            <a:fillRect/>
          </a:stretch>
        </p:blipFill>
        <p:spPr>
          <a:xfrm>
            <a:off x="2508775" y="2137949"/>
            <a:ext cx="4304476" cy="132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5"/>
          <p:cNvPicPr preferRelativeResize="0"/>
          <p:nvPr/>
        </p:nvPicPr>
        <p:blipFill>
          <a:blip r:embed="rId3">
            <a:alphaModFix/>
          </a:blip>
          <a:stretch>
            <a:fillRect/>
          </a:stretch>
        </p:blipFill>
        <p:spPr>
          <a:xfrm>
            <a:off x="1800615" y="0"/>
            <a:ext cx="5652921"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7" name="Google Shape;20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6"/>
          <p:cNvPicPr preferRelativeResize="0"/>
          <p:nvPr/>
        </p:nvPicPr>
        <p:blipFill>
          <a:blip r:embed="rId3">
            <a:alphaModFix/>
          </a:blip>
          <a:stretch>
            <a:fillRect/>
          </a:stretch>
        </p:blipFill>
        <p:spPr>
          <a:xfrm>
            <a:off x="0" y="56435"/>
            <a:ext cx="9144001" cy="45124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Field Names</a:t>
            </a:r>
            <a:endParaRPr/>
          </a:p>
        </p:txBody>
      </p:sp>
      <p:sp>
        <p:nvSpPr>
          <p:cNvPr id="214" name="Google Shape;21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field name represents one particular element within the message, therefore identifying the data for us.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To identify a contact, we may use identifiers such as last_name, first_name, phone_number_cell, email, unique_id, date_time_created, profile_picture.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8"/>
          <p:cNvPicPr preferRelativeResize="0"/>
          <p:nvPr/>
        </p:nvPicPr>
        <p:blipFill>
          <a:blip r:embed="rId3">
            <a:alphaModFix/>
          </a:blip>
          <a:stretch>
            <a:fillRect/>
          </a:stretch>
        </p:blipFill>
        <p:spPr>
          <a:xfrm>
            <a:off x="0" y="42559"/>
            <a:ext cx="9144000" cy="505838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are also some strategies to speed up the data with these tags:</a:t>
            </a:r>
            <a:endParaRPr/>
          </a:p>
          <a:p>
            <a:pPr indent="457200" lvl="0" marL="457200" rtl="0" algn="l">
              <a:spcBef>
                <a:spcPts val="1200"/>
              </a:spcBef>
              <a:spcAft>
                <a:spcPts val="0"/>
              </a:spcAft>
              <a:buNone/>
            </a:pPr>
            <a:r>
              <a:rPr lang="en"/>
              <a:t> • Numbers 1 to 15 use only 1 byte, so these are used for fields used most often. </a:t>
            </a:r>
            <a:endParaRPr/>
          </a:p>
          <a:p>
            <a:pPr indent="457200" lvl="0" marL="457200" rtl="0" algn="l">
              <a:spcBef>
                <a:spcPts val="1200"/>
              </a:spcBef>
              <a:spcAft>
                <a:spcPts val="0"/>
              </a:spcAft>
              <a:buNone/>
            </a:pPr>
            <a:r>
              <a:rPr lang="en"/>
              <a:t>• Numbers 16 – 2047 use 2 bytes </a:t>
            </a:r>
            <a:endParaRPr/>
          </a:p>
          <a:p>
            <a:pPr indent="-342900" lvl="0" marL="457200" rtl="0" algn="l">
              <a:spcBef>
                <a:spcPts val="1200"/>
              </a:spcBef>
              <a:spcAft>
                <a:spcPts val="0"/>
              </a:spcAft>
              <a:buSzPts val="1800"/>
              <a:buChar char="●"/>
            </a:pPr>
            <a:r>
              <a:rPr lang="en"/>
              <a:t>Now we put this together in the code with the Field Type, Field Name, and Field Tag</a:t>
            </a:r>
            <a:endParaRPr/>
          </a:p>
        </p:txBody>
      </p:sp>
      <p:pic>
        <p:nvPicPr>
          <p:cNvPr id="228" name="Google Shape;228;p39"/>
          <p:cNvPicPr preferRelativeResize="0"/>
          <p:nvPr/>
        </p:nvPicPr>
        <p:blipFill>
          <a:blip r:embed="rId3">
            <a:alphaModFix/>
          </a:blip>
          <a:stretch>
            <a:fillRect/>
          </a:stretch>
        </p:blipFill>
        <p:spPr>
          <a:xfrm>
            <a:off x="2757647" y="3384025"/>
            <a:ext cx="2929650" cy="158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4" name="Google Shape;23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correct schema definition for our address book example could thus look like the following:</a:t>
            </a:r>
            <a:endParaRPr/>
          </a:p>
          <a:p>
            <a:pPr indent="0" lvl="0" marL="0" rtl="0" algn="l">
              <a:spcBef>
                <a:spcPts val="1200"/>
              </a:spcBef>
              <a:spcAft>
                <a:spcPts val="1200"/>
              </a:spcAft>
              <a:buNone/>
            </a:pPr>
            <a:r>
              <a:t/>
            </a:r>
            <a:endParaRPr/>
          </a:p>
        </p:txBody>
      </p:sp>
      <p:pic>
        <p:nvPicPr>
          <p:cNvPr id="235" name="Google Shape;235;p40"/>
          <p:cNvPicPr preferRelativeResize="0"/>
          <p:nvPr/>
        </p:nvPicPr>
        <p:blipFill>
          <a:blip r:embed="rId3">
            <a:alphaModFix/>
          </a:blip>
          <a:stretch>
            <a:fillRect/>
          </a:stretch>
        </p:blipFill>
        <p:spPr>
          <a:xfrm>
            <a:off x="1001825" y="2163600"/>
            <a:ext cx="4399875" cy="2405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Enums</a:t>
            </a:r>
            <a:endParaRPr/>
          </a:p>
        </p:txBody>
      </p:sp>
      <p:sp>
        <p:nvSpPr>
          <p:cNvPr id="241" name="Google Shape;24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Enumeration (Enum) is used when the values for a field are known or fixed. An Enum must start with tag 0 (default value).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An example could be a status: Unknown Status (default), Read, Unread, Sent. The Enum values are all capitalized (upper case).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protocol buffer is a data format structured in a very efficient binary format.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structure is defined in a .proto file, which is in a readable text format.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concept is similar to XML, where the schema description can be done inline or in a separate file.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42"/>
          <p:cNvPicPr preferRelativeResize="0"/>
          <p:nvPr/>
        </p:nvPicPr>
        <p:blipFill>
          <a:blip r:embed="rId3">
            <a:alphaModFix/>
          </a:blip>
          <a:stretch>
            <a:fillRect/>
          </a:stretch>
        </p:blipFill>
        <p:spPr>
          <a:xfrm>
            <a:off x="2245533" y="0"/>
            <a:ext cx="4652936"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Nesting</a:t>
            </a:r>
            <a:endParaRPr/>
          </a:p>
        </p:txBody>
      </p:sp>
      <p:sp>
        <p:nvSpPr>
          <p:cNvPr id="254" name="Google Shape;25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Messages can be added inline into another message.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Nesting allows us to have message(s) types within a message type.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functionality is well known in programming languages and is called aggregation.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That means some other message type is part of a second message type.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0" name="Google Shape;26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1" name="Google Shape;261;p44"/>
          <p:cNvPicPr preferRelativeResize="0"/>
          <p:nvPr/>
        </p:nvPicPr>
        <p:blipFill>
          <a:blip r:embed="rId3">
            <a:alphaModFix/>
          </a:blip>
          <a:stretch>
            <a:fillRect/>
          </a:stretch>
        </p:blipFill>
        <p:spPr>
          <a:xfrm>
            <a:off x="1511172" y="0"/>
            <a:ext cx="5570805"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Importing &amp; Packages</a:t>
            </a:r>
            <a:endParaRPr/>
          </a:p>
        </p:txBody>
      </p:sp>
      <p:sp>
        <p:nvSpPr>
          <p:cNvPr id="267" name="Google Shape;26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Importing allows us to use other .proto file(s) or package(s) with the code you need from a different proto file.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 Below is a timestamp.proto file that has the set up for an epoch time stamp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3" name="Google Shape;27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4" name="Google Shape;274;p46"/>
          <p:cNvPicPr preferRelativeResize="0"/>
          <p:nvPr/>
        </p:nvPicPr>
        <p:blipFill>
          <a:blip r:embed="rId3">
            <a:alphaModFix/>
          </a:blip>
          <a:stretch>
            <a:fillRect/>
          </a:stretch>
        </p:blipFill>
        <p:spPr>
          <a:xfrm>
            <a:off x="847970" y="0"/>
            <a:ext cx="7083108"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0" name="Google Shape;280;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1" name="Google Shape;281;p47"/>
          <p:cNvPicPr preferRelativeResize="0"/>
          <p:nvPr/>
        </p:nvPicPr>
        <p:blipFill>
          <a:blip r:embed="rId3">
            <a:alphaModFix/>
          </a:blip>
          <a:stretch>
            <a:fillRect/>
          </a:stretch>
        </p:blipFill>
        <p:spPr>
          <a:xfrm>
            <a:off x="736789" y="0"/>
            <a:ext cx="7470721"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Compiling Your Protocol Buffer</a:t>
            </a:r>
            <a:endParaRPr/>
          </a:p>
        </p:txBody>
      </p:sp>
      <p:sp>
        <p:nvSpPr>
          <p:cNvPr id="287" name="Google Shape;28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the custom data structures are defined as desired in the .proto file, generate the classes needed to read and write the protobuf messages.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 For this purpose, apply the protocol buffers compiler (protoc) to the configuration file.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protoc.exe is what we will be using to look at the data that we find.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3" name="Google Shape;29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 specify the directory to search for imports. It may be specified multiple times; directories will be searched in order. </a:t>
            </a:r>
            <a:endParaRPr/>
          </a:p>
          <a:p>
            <a:pPr indent="0" lvl="0" marL="457200" rtl="0" algn="l">
              <a:spcBef>
                <a:spcPts val="1200"/>
              </a:spcBef>
              <a:spcAft>
                <a:spcPts val="1200"/>
              </a:spcAft>
              <a:buNone/>
            </a:pPr>
            <a:r>
              <a:t/>
            </a:r>
            <a:endParaRPr/>
          </a:p>
        </p:txBody>
      </p:sp>
      <p:pic>
        <p:nvPicPr>
          <p:cNvPr id="294" name="Google Shape;294;p49"/>
          <p:cNvPicPr preferRelativeResize="0"/>
          <p:nvPr/>
        </p:nvPicPr>
        <p:blipFill>
          <a:blip r:embed="rId3">
            <a:alphaModFix/>
          </a:blip>
          <a:stretch>
            <a:fillRect/>
          </a:stretch>
        </p:blipFill>
        <p:spPr>
          <a:xfrm>
            <a:off x="1012175" y="2041199"/>
            <a:ext cx="7460473" cy="2570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will be using Python --python_out=OUT_DIR. Other languages like GO are supported and can be found referenced online.</a:t>
            </a:r>
            <a:endParaRPr/>
          </a:p>
        </p:txBody>
      </p:sp>
      <p:pic>
        <p:nvPicPr>
          <p:cNvPr id="301" name="Google Shape;301;p50"/>
          <p:cNvPicPr preferRelativeResize="0"/>
          <p:nvPr/>
        </p:nvPicPr>
        <p:blipFill>
          <a:blip r:embed="rId3">
            <a:alphaModFix/>
          </a:blip>
          <a:stretch>
            <a:fillRect/>
          </a:stretch>
        </p:blipFill>
        <p:spPr>
          <a:xfrm>
            <a:off x="0" y="2337833"/>
            <a:ext cx="9144001" cy="20997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open up a command prompt in this location and follow steps 1, 2, 3 or 1, 2, 4.</a:t>
            </a:r>
            <a:endParaRPr/>
          </a:p>
        </p:txBody>
      </p:sp>
      <p:pic>
        <p:nvPicPr>
          <p:cNvPr id="308" name="Google Shape;308;p51"/>
          <p:cNvPicPr preferRelativeResize="0"/>
          <p:nvPr/>
        </p:nvPicPr>
        <p:blipFill>
          <a:blip r:embed="rId3">
            <a:alphaModFix/>
          </a:blip>
          <a:stretch>
            <a:fillRect/>
          </a:stretch>
        </p:blipFill>
        <p:spPr>
          <a:xfrm>
            <a:off x="502650" y="1952399"/>
            <a:ext cx="8138701" cy="163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.proto file is then used to generate code for reading from and writing data to the protocol buffer.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Due to its nature, protocol buffer data is very suitable for transmission over networks. When transmitted over networks, it is often compressed with GZIP to minimize the size of the data.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protocol buffer concept was created and is used extensively by Google. Other users of protocol buffers include Apple and app developers.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4" name="Google Shape;31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52"/>
          <p:cNvPicPr preferRelativeResize="0"/>
          <p:nvPr/>
        </p:nvPicPr>
        <p:blipFill>
          <a:blip r:embed="rId3">
            <a:alphaModFix/>
          </a:blip>
          <a:stretch>
            <a:fillRect/>
          </a:stretch>
        </p:blipFill>
        <p:spPr>
          <a:xfrm>
            <a:off x="445950" y="1780477"/>
            <a:ext cx="7992276" cy="1329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Creation of a Protobufs with Python</a:t>
            </a:r>
            <a:endParaRPr/>
          </a:p>
        </p:txBody>
      </p:sp>
      <p:sp>
        <p:nvSpPr>
          <p:cNvPr id="321" name="Google Shape;32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Writing the Object to a Binary File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Remember Size = Speed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Raw Binary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Reversing Proto Buffer Messages</a:t>
            </a:r>
            <a:endParaRPr/>
          </a:p>
        </p:txBody>
      </p:sp>
      <p:sp>
        <p:nvSpPr>
          <p:cNvPr id="327" name="Google Shape;32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54"/>
          <p:cNvPicPr preferRelativeResize="0"/>
          <p:nvPr/>
        </p:nvPicPr>
        <p:blipFill>
          <a:blip r:embed="rId3">
            <a:alphaModFix/>
          </a:blip>
          <a:stretch>
            <a:fillRect/>
          </a:stretch>
        </p:blipFill>
        <p:spPr>
          <a:xfrm>
            <a:off x="127375" y="1017729"/>
            <a:ext cx="9143998" cy="388824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4" name="Google Shape;33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55"/>
          <p:cNvPicPr preferRelativeResize="0"/>
          <p:nvPr/>
        </p:nvPicPr>
        <p:blipFill>
          <a:blip r:embed="rId3">
            <a:alphaModFix/>
          </a:blip>
          <a:stretch>
            <a:fillRect/>
          </a:stretch>
        </p:blipFill>
        <p:spPr>
          <a:xfrm>
            <a:off x="0" y="154664"/>
            <a:ext cx="9143998" cy="46275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1046400" y="58850"/>
            <a:ext cx="683764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Why are Protocol Buffers Used?</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How do we get data through the network faster?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smaller the data, the faster it will be</a:t>
            </a:r>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Figures 9.2 and 9.3 demonstrate the time and size of Protbufs, based on tests performed to consider encoding and decoding benchmarks and common browsers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1669600" y="1914575"/>
            <a:ext cx="4853055" cy="322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20"/>
          <p:cNvPicPr preferRelativeResize="0"/>
          <p:nvPr/>
        </p:nvPicPr>
        <p:blipFill>
          <a:blip r:embed="rId3">
            <a:alphaModFix/>
          </a:blip>
          <a:stretch>
            <a:fillRect/>
          </a:stretch>
        </p:blipFill>
        <p:spPr>
          <a:xfrm>
            <a:off x="1223950" y="646475"/>
            <a:ext cx="6696075" cy="3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Using Protocol Buffers</a:t>
            </a:r>
            <a:endParaRPr/>
          </a:p>
        </p:txBody>
      </p:sp>
      <p:sp>
        <p:nvSpPr>
          <p:cNvPr id="106" name="Google Shape;10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generate a description of the message types used and the access service:</a:t>
            </a:r>
            <a:endParaRPr/>
          </a:p>
          <a:p>
            <a:pPr indent="-317500" lvl="1" marL="914400" rtl="0" algn="l">
              <a:spcBef>
                <a:spcPts val="0"/>
              </a:spcBef>
              <a:spcAft>
                <a:spcPts val="0"/>
              </a:spcAft>
              <a:buSzPts val="1400"/>
              <a:buChar char="○"/>
            </a:pPr>
            <a:r>
              <a:rPr lang="en"/>
              <a:t>Messages</a:t>
            </a:r>
            <a:endParaRPr/>
          </a:p>
          <a:p>
            <a:pPr indent="-317500" lvl="1" marL="914400" rtl="0" algn="l">
              <a:spcBef>
                <a:spcPts val="0"/>
              </a:spcBef>
              <a:spcAft>
                <a:spcPts val="0"/>
              </a:spcAft>
              <a:buSzPts val="1400"/>
              <a:buChar char="○"/>
            </a:pPr>
            <a:r>
              <a:rPr lang="en"/>
              <a:t>Services</a:t>
            </a:r>
            <a:endParaRPr/>
          </a:p>
          <a:p>
            <a:pPr indent="-317500" lvl="1" marL="914400" rtl="0" algn="l">
              <a:spcBef>
                <a:spcPts val="0"/>
              </a:spcBef>
              <a:spcAft>
                <a:spcPts val="0"/>
              </a:spcAft>
              <a:buSzPts val="1400"/>
              <a:buChar char="○"/>
            </a:pPr>
            <a:r>
              <a:rPr lang="en"/>
              <a:t>The Proto File</a:t>
            </a:r>
            <a:endParaRPr/>
          </a:p>
          <a:p>
            <a:pPr indent="-317500" lvl="1" marL="914400" rtl="0" algn="l">
              <a:spcBef>
                <a:spcPts val="0"/>
              </a:spcBef>
              <a:spcAft>
                <a:spcPts val="0"/>
              </a:spcAft>
              <a:buSzPts val="1400"/>
              <a:buChar char="○"/>
            </a:pPr>
            <a:r>
              <a:rPr lang="en"/>
              <a:t>Define the Syntax</a:t>
            </a:r>
            <a:endParaRPr/>
          </a:p>
          <a:p>
            <a:pPr indent="-317500" lvl="1" marL="914400" rtl="0" algn="l">
              <a:spcBef>
                <a:spcPts val="0"/>
              </a:spcBef>
              <a:spcAft>
                <a:spcPts val="0"/>
              </a:spcAft>
              <a:buSzPts val="1400"/>
              <a:buChar char="○"/>
            </a:pPr>
            <a:r>
              <a:rPr lang="en"/>
              <a:t>Message Type</a:t>
            </a:r>
            <a:endParaRPr/>
          </a:p>
          <a:p>
            <a:pPr indent="-317500" lvl="1" marL="914400" rtl="0" algn="l">
              <a:spcBef>
                <a:spcPts val="0"/>
              </a:spcBef>
              <a:spcAft>
                <a:spcPts val="0"/>
              </a:spcAft>
              <a:buSzPts val="1400"/>
              <a:buChar char="○"/>
            </a:pPr>
            <a:r>
              <a:rPr lang="en"/>
              <a:t>Fields</a:t>
            </a:r>
            <a:endParaRPr/>
          </a:p>
          <a:p>
            <a:pPr indent="-317500" lvl="1" marL="914400" rtl="0" algn="l">
              <a:spcBef>
                <a:spcPts val="0"/>
              </a:spcBef>
              <a:spcAft>
                <a:spcPts val="0"/>
              </a:spcAft>
              <a:buSzPts val="1400"/>
              <a:buChar char="○"/>
            </a:pPr>
            <a:r>
              <a:rPr lang="en"/>
              <a:t>Scalar Values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